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EC8191-D86E-4682-ADFC-3070F9C3E7E2}" v="3" dt="2025-12-17T13:45:05.3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ie Guy" userId="3257e8a7-6167-43ff-8148-b8bca159d462" providerId="ADAL" clId="{53418052-A166-4FB8-9163-9D701399BA54}"/>
    <pc:docChg chg="modSld">
      <pc:chgData name="Katie Guy" userId="3257e8a7-6167-43ff-8148-b8bca159d462" providerId="ADAL" clId="{53418052-A166-4FB8-9163-9D701399BA54}" dt="2025-12-17T13:45:05.323" v="1" actId="20577"/>
      <pc:docMkLst>
        <pc:docMk/>
      </pc:docMkLst>
      <pc:sldChg chg="modSp mod">
        <pc:chgData name="Katie Guy" userId="3257e8a7-6167-43ff-8148-b8bca159d462" providerId="ADAL" clId="{53418052-A166-4FB8-9163-9D701399BA54}" dt="2025-12-17T13:45:05.323" v="1" actId="20577"/>
        <pc:sldMkLst>
          <pc:docMk/>
          <pc:sldMk cId="380424045" sldId="256"/>
        </pc:sldMkLst>
        <pc:spChg chg="mod">
          <ac:chgData name="Katie Guy" userId="3257e8a7-6167-43ff-8148-b8bca159d462" providerId="ADAL" clId="{53418052-A166-4FB8-9163-9D701399BA54}" dt="2025-12-17T13:45:05.323" v="1" actId="20577"/>
          <ac:spMkLst>
            <pc:docMk/>
            <pc:sldMk cId="380424045" sldId="256"/>
            <ac:spMk id="6" creationId="{722D3D25-1822-02AA-C85D-BB4E11EA972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56B02-45DC-4EAD-9AE3-76F3BF4636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973EDBE-71D1-4F74-A097-E2832C4DFB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EBE89BB-EC55-4983-B217-A5B49709A18D}"/>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5" name="Footer Placeholder 4">
            <a:extLst>
              <a:ext uri="{FF2B5EF4-FFF2-40B4-BE49-F238E27FC236}">
                <a16:creationId xmlns:a16="http://schemas.microsoft.com/office/drawing/2014/main" id="{2859AB59-2D93-4F29-9588-A372DB03C1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7573FB-757C-47CD-92B0-45E27C5C0FF5}"/>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2522400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C9D1B-2732-4A05-90A6-0DAC62FDD9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3FBCD88-F9D1-4619-AD28-A8F375A47AF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2E068A-9E26-4CFD-BB61-F1004F989D9A}"/>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5" name="Footer Placeholder 4">
            <a:extLst>
              <a:ext uri="{FF2B5EF4-FFF2-40B4-BE49-F238E27FC236}">
                <a16:creationId xmlns:a16="http://schemas.microsoft.com/office/drawing/2014/main" id="{FAF61B02-1340-44A3-A0CF-C8DC20EFE4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D34EFC-8BAF-47BE-B18F-C30184BA2F9E}"/>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2032324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3DAB22-4DC0-423C-8034-BC719DAF86F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0ACBEA-E1C4-4828-A13B-E20B73FF03A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9B49F3-B2B4-4173-9D43-476531159A22}"/>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5" name="Footer Placeholder 4">
            <a:extLst>
              <a:ext uri="{FF2B5EF4-FFF2-40B4-BE49-F238E27FC236}">
                <a16:creationId xmlns:a16="http://schemas.microsoft.com/office/drawing/2014/main" id="{D0AFFEC5-0730-4B11-8609-7AFE9A930B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4738E8-803B-4C33-AA80-C75FA0162FAE}"/>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1136451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01E9B-F150-4D57-8F9B-0CBC92C48BB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0760476-3CA7-431B-8DDD-F459E475D1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18A8C8-1682-4682-A0A7-9A15D5E7E22B}"/>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5" name="Footer Placeholder 4">
            <a:extLst>
              <a:ext uri="{FF2B5EF4-FFF2-40B4-BE49-F238E27FC236}">
                <a16:creationId xmlns:a16="http://schemas.microsoft.com/office/drawing/2014/main" id="{E674FE9D-993F-4665-9B5C-9A12399CB8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2C9A78-26EE-4F37-B044-5D08B7358688}"/>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3044491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C9A38-7062-49FB-941A-DF6FD58940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9D70C08-5E99-41C0-84CB-97D2EB1088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4682FB2-AB98-487B-815B-67485BE3D9B4}"/>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5" name="Footer Placeholder 4">
            <a:extLst>
              <a:ext uri="{FF2B5EF4-FFF2-40B4-BE49-F238E27FC236}">
                <a16:creationId xmlns:a16="http://schemas.microsoft.com/office/drawing/2014/main" id="{1493D0E8-D988-4341-BBCB-18918A0B3B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9AE5BA-C6CF-43AC-88D7-628DA133B012}"/>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1699367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E9EE5-D349-4116-B6CA-00A871FDF9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D42B4F-4D99-4731-9561-B3D5BD757C8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677CC1-6C1C-487E-AA03-37C29F0168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C84255F-9280-4C40-812D-7E798BB177A7}"/>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6" name="Footer Placeholder 5">
            <a:extLst>
              <a:ext uri="{FF2B5EF4-FFF2-40B4-BE49-F238E27FC236}">
                <a16:creationId xmlns:a16="http://schemas.microsoft.com/office/drawing/2014/main" id="{C4F58E21-44E6-476F-A965-A0968B6ECC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9CB5519-3CC4-4BA6-BECF-B310E6920756}"/>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2747215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97E78-DE29-40FA-8290-DFD3ACA29DB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FBA53D1-7088-42B1-BA21-D981C763C7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E98CBA1-9553-4ED2-AAD5-96858CA6009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1AA3597-C28B-47AD-BE28-8B25EFEBD3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4EC64C4-5B4A-4B19-9332-9EB11BB71B5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E5E4500-F28F-4040-BD1D-BB0AE7C7C421}"/>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8" name="Footer Placeholder 7">
            <a:extLst>
              <a:ext uri="{FF2B5EF4-FFF2-40B4-BE49-F238E27FC236}">
                <a16:creationId xmlns:a16="http://schemas.microsoft.com/office/drawing/2014/main" id="{4DFC1AC9-1582-4CE6-A4CC-7D78DE1CB0B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3FF0EC3-92A4-4147-BFC6-E732CCFD9B46}"/>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3310994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B0357-7E3F-4310-AAD8-34EA757ADE4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6D19B24-B1DA-4362-98D1-76E26E66ECF7}"/>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4" name="Footer Placeholder 3">
            <a:extLst>
              <a:ext uri="{FF2B5EF4-FFF2-40B4-BE49-F238E27FC236}">
                <a16:creationId xmlns:a16="http://schemas.microsoft.com/office/drawing/2014/main" id="{82EECC3D-F93E-4A4E-B610-978F290A858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BBDF01-3BA9-447D-9BAB-D04C034BC80D}"/>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2686901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7A1CD1-AA05-44A8-B0A1-649F5F933234}"/>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3" name="Footer Placeholder 2">
            <a:extLst>
              <a:ext uri="{FF2B5EF4-FFF2-40B4-BE49-F238E27FC236}">
                <a16:creationId xmlns:a16="http://schemas.microsoft.com/office/drawing/2014/main" id="{17FF3125-48C2-44E3-AAD8-8FFEB0C795B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159AFD9-CCE0-455B-BE8C-8E6233C61C97}"/>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1376756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CAAA2-81E7-4E0A-A58E-51483CE95D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CEC5104-FA09-4B1C-B963-9936EAD85C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0C82748-32E8-4E89-98B8-E89D88D081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A350CA-922A-4B71-BFD6-ADD8A41D514B}"/>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6" name="Footer Placeholder 5">
            <a:extLst>
              <a:ext uri="{FF2B5EF4-FFF2-40B4-BE49-F238E27FC236}">
                <a16:creationId xmlns:a16="http://schemas.microsoft.com/office/drawing/2014/main" id="{EAC59F88-44D5-4445-82B3-5FDA3CFBDE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94C3FA-90B6-4BAC-A80B-EC826230CB6B}"/>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3895339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920A-774D-487F-A6A7-A1046494E6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344069D-1A65-4121-987F-1D064F094E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D0D8CF6-9E1A-4553-91F1-72DF9C887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A953EE0-8269-4B76-AF93-EB47DBD37A99}"/>
              </a:ext>
            </a:extLst>
          </p:cNvPr>
          <p:cNvSpPr>
            <a:spLocks noGrp="1"/>
          </p:cNvSpPr>
          <p:nvPr>
            <p:ph type="dt" sz="half" idx="10"/>
          </p:nvPr>
        </p:nvSpPr>
        <p:spPr/>
        <p:txBody>
          <a:bodyPr/>
          <a:lstStyle/>
          <a:p>
            <a:fld id="{F403D9CE-007B-4736-B97F-D606BABCEF77}" type="datetimeFigureOut">
              <a:rPr lang="en-GB" smtClean="0"/>
              <a:t>17/12/2025</a:t>
            </a:fld>
            <a:endParaRPr lang="en-GB"/>
          </a:p>
        </p:txBody>
      </p:sp>
      <p:sp>
        <p:nvSpPr>
          <p:cNvPr id="6" name="Footer Placeholder 5">
            <a:extLst>
              <a:ext uri="{FF2B5EF4-FFF2-40B4-BE49-F238E27FC236}">
                <a16:creationId xmlns:a16="http://schemas.microsoft.com/office/drawing/2014/main" id="{C592E246-7176-481E-B3BA-F3E84701E3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A6B0D9-143D-462E-AC68-8989F516420B}"/>
              </a:ext>
            </a:extLst>
          </p:cNvPr>
          <p:cNvSpPr>
            <a:spLocks noGrp="1"/>
          </p:cNvSpPr>
          <p:nvPr>
            <p:ph type="sldNum" sz="quarter" idx="12"/>
          </p:nvPr>
        </p:nvSpPr>
        <p:spPr/>
        <p:txBody>
          <a:bodyPr/>
          <a:lstStyle/>
          <a:p>
            <a:fld id="{A21E8F20-D29A-46CE-A2F7-3F8CD6908C51}" type="slidenum">
              <a:rPr lang="en-GB" smtClean="0"/>
              <a:t>‹#›</a:t>
            </a:fld>
            <a:endParaRPr lang="en-GB"/>
          </a:p>
        </p:txBody>
      </p:sp>
    </p:spTree>
    <p:extLst>
      <p:ext uri="{BB962C8B-B14F-4D97-AF65-F5344CB8AC3E}">
        <p14:creationId xmlns:p14="http://schemas.microsoft.com/office/powerpoint/2010/main" val="3074902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EAEE47-818B-4CFE-B83E-EE465BA0FA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66B83B5-D664-48F9-B98D-D4D942E778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9A11E9-E4C0-4175-A97C-4CD839E029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03D9CE-007B-4736-B97F-D606BABCEF77}" type="datetimeFigureOut">
              <a:rPr lang="en-GB" smtClean="0"/>
              <a:t>17/12/2025</a:t>
            </a:fld>
            <a:endParaRPr lang="en-GB"/>
          </a:p>
        </p:txBody>
      </p:sp>
      <p:sp>
        <p:nvSpPr>
          <p:cNvPr id="5" name="Footer Placeholder 4">
            <a:extLst>
              <a:ext uri="{FF2B5EF4-FFF2-40B4-BE49-F238E27FC236}">
                <a16:creationId xmlns:a16="http://schemas.microsoft.com/office/drawing/2014/main" id="{1DCD7314-7B51-4662-8599-276C3EE4D5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3026601-0764-4E52-9352-719B0755F3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1E8F20-D29A-46CE-A2F7-3F8CD6908C51}" type="slidenum">
              <a:rPr lang="en-GB" smtClean="0"/>
              <a:t>‹#›</a:t>
            </a:fld>
            <a:endParaRPr lang="en-GB"/>
          </a:p>
        </p:txBody>
      </p:sp>
    </p:spTree>
    <p:extLst>
      <p:ext uri="{BB962C8B-B14F-4D97-AF65-F5344CB8AC3E}">
        <p14:creationId xmlns:p14="http://schemas.microsoft.com/office/powerpoint/2010/main" val="920650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3">
            <a:extLst>
              <a:ext uri="{FF2B5EF4-FFF2-40B4-BE49-F238E27FC236}">
                <a16:creationId xmlns:a16="http://schemas.microsoft.com/office/drawing/2014/main" id="{A96A3815-F047-42C6-AE52-7941E78FA957}"/>
              </a:ext>
            </a:extLst>
          </p:cNvPr>
          <p:cNvSpPr txBox="1"/>
          <p:nvPr/>
        </p:nvSpPr>
        <p:spPr>
          <a:xfrm>
            <a:off x="224562" y="3356637"/>
            <a:ext cx="11498865" cy="558744"/>
          </a:xfrm>
          <a:prstGeom prst="rect">
            <a:avLst/>
          </a:prstGeom>
          <a:solidFill>
            <a:sysClr val="window" lastClr="FFFFFF"/>
          </a:solidFill>
          <a:ln w="6350">
            <a:solidFill>
              <a:srgbClr val="C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GB" sz="1200" u="sng">
                <a:solidFill>
                  <a:srgbClr val="C00000"/>
                </a:solidFill>
                <a:effectLst/>
                <a:latin typeface="Twinkl Cursive Looped" panose="02000000000000000000" pitchFamily="2" charset="0"/>
                <a:ea typeface="Calibri" panose="020F0502020204030204" pitchFamily="34" charset="0"/>
                <a:cs typeface="Times New Roman" panose="02020603050405020304" pitchFamily="18" charset="0"/>
              </a:rPr>
              <a:t>Key Vocabulary:</a:t>
            </a:r>
            <a:endParaRPr lang="en-GB" sz="1200">
              <a:solidFill>
                <a:srgbClr val="C00000"/>
              </a:solidFill>
              <a:effectLst/>
              <a:latin typeface="Twinkl Cursive Looped" panose="02000000000000000000" pitchFamily="2" charset="0"/>
              <a:ea typeface="Calibri" panose="020F0502020204030204" pitchFamily="34" charset="0"/>
              <a:cs typeface="Times New Roman" panose="02020603050405020304" pitchFamily="18" charset="0"/>
            </a:endParaRPr>
          </a:p>
          <a:p>
            <a:pPr algn="ctr">
              <a:lnSpc>
                <a:spcPct val="115000"/>
              </a:lnSpc>
              <a:spcAft>
                <a:spcPts val="0"/>
              </a:spcAft>
            </a:pPr>
            <a:r>
              <a:rPr lang="en-GB" sz="1200">
                <a:solidFill>
                  <a:srgbClr val="C00000"/>
                </a:solidFill>
                <a:effectLst/>
                <a:latin typeface="Twinkl Cursive Looped" panose="02000000000000000000" pitchFamily="2" charset="0"/>
                <a:ea typeface="Calibri" panose="020F0502020204030204" pitchFamily="34" charset="0"/>
                <a:cs typeface="Times New Roman" panose="02020603050405020304" pitchFamily="18" charset="0"/>
              </a:rPr>
              <a:t>Learn the meaning and spellings of:  </a:t>
            </a:r>
            <a:r>
              <a:rPr lang="en-GB" sz="1200">
                <a:solidFill>
                  <a:srgbClr val="C00000"/>
                </a:solidFill>
                <a:latin typeface="Twinkl Cursive Looped" panose="02000000000000000000" pitchFamily="2" charset="0"/>
                <a:ea typeface="Calibri" panose="020F0502020204030204" pitchFamily="34" charset="0"/>
                <a:cs typeface="Times New Roman" panose="02020603050405020304" pitchFamily="18" charset="0"/>
              </a:rPr>
              <a:t>Allies, Allotment, Axis, Conscription, Evacuee, Holocaust, Prejudice, Rationing, Telegram, Warden</a:t>
            </a:r>
          </a:p>
          <a:p>
            <a:pPr marL="171450" indent="-171450" algn="ctr">
              <a:buFont typeface="Arial" panose="020B0604020202020204" pitchFamily="34" charset="0"/>
              <a:buChar char="•"/>
            </a:pPr>
            <a:endParaRPr lang="en-GB" sz="1200">
              <a:solidFill>
                <a:srgbClr val="C00000"/>
              </a:solidFill>
              <a:latin typeface="Twinkl Cursive Looped" panose="02000000000000000000" pitchFamily="2" charset="0"/>
              <a:ea typeface="Calibri" panose="020F0502020204030204" pitchFamily="34" charset="0"/>
              <a:cs typeface="Times New Roman" panose="02020603050405020304" pitchFamily="18" charset="0"/>
            </a:endParaRPr>
          </a:p>
          <a:p>
            <a:pPr marL="171450" indent="-171450" algn="ctr">
              <a:lnSpc>
                <a:spcPct val="115000"/>
              </a:lnSpc>
              <a:spcAft>
                <a:spcPts val="1000"/>
              </a:spcAft>
              <a:buFont typeface="Arial" panose="020B0604020202020204" pitchFamily="34" charset="0"/>
              <a:buChar char="•"/>
            </a:pPr>
            <a:endParaRPr lang="en-GB" sz="1100">
              <a:solidFill>
                <a:srgbClr val="C00000"/>
              </a:solidFill>
              <a:effectLst/>
              <a:latin typeface="Twinkl Cursive Looped" panose="02000000000000000000" pitchFamily="2" charset="0"/>
              <a:ea typeface="Calibri" panose="020F0502020204030204" pitchFamily="34" charset="0"/>
              <a:cs typeface="Times New Roman" panose="02020603050405020304" pitchFamily="18" charset="0"/>
            </a:endParaRPr>
          </a:p>
        </p:txBody>
      </p:sp>
      <p:sp>
        <p:nvSpPr>
          <p:cNvPr id="7" name="Text Box 2">
            <a:extLst>
              <a:ext uri="{FF2B5EF4-FFF2-40B4-BE49-F238E27FC236}">
                <a16:creationId xmlns:a16="http://schemas.microsoft.com/office/drawing/2014/main" id="{48EB0FE2-36CA-41F2-AC4A-19A24D13D384}"/>
              </a:ext>
            </a:extLst>
          </p:cNvPr>
          <p:cNvSpPr txBox="1">
            <a:spLocks noChangeArrowheads="1"/>
          </p:cNvSpPr>
          <p:nvPr/>
        </p:nvSpPr>
        <p:spPr bwMode="auto">
          <a:xfrm>
            <a:off x="5202349" y="1472245"/>
            <a:ext cx="3552455" cy="1742652"/>
          </a:xfrm>
          <a:prstGeom prst="rect">
            <a:avLst/>
          </a:prstGeom>
          <a:solidFill>
            <a:srgbClr val="FFFFFF"/>
          </a:solidFill>
          <a:ln w="9525">
            <a:solidFill>
              <a:srgbClr val="0070C0"/>
            </a:solidFill>
            <a:miter lim="800000"/>
            <a:headEnd/>
            <a:tailEnd/>
          </a:ln>
        </p:spPr>
        <p:txBody>
          <a:bodyPr rot="0" vert="horz" wrap="square" lIns="91440" tIns="45720" rIns="91440" bIns="45720" anchor="t" anchorCtr="0">
            <a:noAutofit/>
          </a:bodyPr>
          <a:lstStyle/>
          <a:p>
            <a:pPr>
              <a:lnSpc>
                <a:spcPct val="115000"/>
              </a:lnSpc>
              <a:spcAft>
                <a:spcPts val="1000"/>
              </a:spcAft>
            </a:pPr>
            <a:r>
              <a:rPr lang="en-GB" sz="1100" u="sng">
                <a:solidFill>
                  <a:schemeClr val="accent1">
                    <a:lumMod val="75000"/>
                  </a:schemeClr>
                </a:solidFill>
                <a:effectLst/>
                <a:latin typeface="Twinkl Cursive Looped" panose="02000000000000000000" pitchFamily="2" charset="0"/>
                <a:ea typeface="Calibri" panose="020F0502020204030204" pitchFamily="34" charset="0"/>
                <a:cs typeface="Times New Roman" panose="02020603050405020304" pitchFamily="18" charset="0"/>
              </a:rPr>
              <a:t>I like being a scientist:</a:t>
            </a:r>
          </a:p>
          <a:p>
            <a:pPr marL="171450" indent="-171450">
              <a:lnSpc>
                <a:spcPct val="115000"/>
              </a:lnSpc>
              <a:spcAft>
                <a:spcPts val="1000"/>
              </a:spcAft>
              <a:buFont typeface="Arial" panose="020B0604020202020204" pitchFamily="34" charset="0"/>
              <a:buChar char="•"/>
            </a:pPr>
            <a:r>
              <a:rPr lang="en-GB" sz="1100">
                <a:solidFill>
                  <a:schemeClr val="accent1">
                    <a:lumMod val="75000"/>
                  </a:schemeClr>
                </a:solidFill>
                <a:latin typeface="Twinkl Cursive Looped" panose="02000000000000000000" pitchFamily="2" charset="0"/>
              </a:rPr>
              <a:t>During the war, a lot of food was imported. It came in on ships from other countries and was vulnerable to attack from the German navy. What can you find out about which fruit and vegetables we import by looking at food packaging? Can these fruits and vegetables be grown in Britain? Where are they grown? Display your findings in a poster.</a:t>
            </a:r>
            <a:r>
              <a:rPr lang="en-GB" sz="1100">
                <a:solidFill>
                  <a:schemeClr val="accent1">
                    <a:lumMod val="75000"/>
                  </a:schemeClr>
                </a:solidFill>
                <a:effectLst/>
                <a:latin typeface="Twinkl Cursive Looped" panose="02000000000000000000" pitchFamily="2" charset="0"/>
                <a:ea typeface="Calibri" panose="020F0502020204030204" pitchFamily="34" charset="0"/>
                <a:cs typeface="Times New Roman" panose="02020603050405020304" pitchFamily="18" charset="0"/>
              </a:rPr>
              <a:t> </a:t>
            </a:r>
          </a:p>
          <a:p>
            <a:pPr>
              <a:lnSpc>
                <a:spcPct val="115000"/>
              </a:lnSpc>
              <a:spcAft>
                <a:spcPts val="1000"/>
              </a:spcAft>
            </a:pPr>
            <a:r>
              <a:rPr lang="en-GB" sz="1100">
                <a:solidFill>
                  <a:schemeClr val="accent1">
                    <a:lumMod val="75000"/>
                  </a:schemeClr>
                </a:solidFill>
                <a:effectLst/>
                <a:latin typeface="Twinkl Cursive Looped" panose="02000000000000000000" pitchFamily="2" charset="0"/>
                <a:ea typeface="Calibri" panose="020F0502020204030204" pitchFamily="34" charset="0"/>
                <a:cs typeface="Times New Roman" panose="02020603050405020304" pitchFamily="18" charset="0"/>
              </a:rPr>
              <a:t> </a:t>
            </a:r>
          </a:p>
        </p:txBody>
      </p:sp>
      <p:sp>
        <p:nvSpPr>
          <p:cNvPr id="9" name="Text Box 1">
            <a:extLst>
              <a:ext uri="{FF2B5EF4-FFF2-40B4-BE49-F238E27FC236}">
                <a16:creationId xmlns:a16="http://schemas.microsoft.com/office/drawing/2014/main" id="{934F8854-1187-4BA3-B34D-CB9BFD7BBFDF}"/>
              </a:ext>
            </a:extLst>
          </p:cNvPr>
          <p:cNvSpPr txBox="1"/>
          <p:nvPr/>
        </p:nvSpPr>
        <p:spPr>
          <a:xfrm>
            <a:off x="2715491" y="-24403"/>
            <a:ext cx="6039313" cy="1054263"/>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15000"/>
              </a:lnSpc>
            </a:pPr>
            <a:r>
              <a:rPr lang="en-GB" sz="2800">
                <a:ln w="10541" cap="flat" cmpd="sng" algn="ctr">
                  <a:solidFill>
                    <a:srgbClr val="7D7D7D"/>
                  </a:solidFill>
                  <a:prstDash val="solid"/>
                  <a:round/>
                </a:ln>
                <a:solidFill>
                  <a:srgbClr val="1F497D"/>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2800">
                <a:ln w="10541" cap="flat" cmpd="sng" algn="ctr">
                  <a:solidFill>
                    <a:srgbClr val="7D7D7D"/>
                  </a:solidFill>
                  <a:prstDash val="solid"/>
                  <a:round/>
                </a:ln>
                <a:solidFill>
                  <a:srgbClr val="1F497D"/>
                </a:solidFill>
                <a:latin typeface="Twinkl Cursive Unlooped" panose="02000000000000000000" pitchFamily="2" charset="0"/>
                <a:ea typeface="Calibri" panose="020F0502020204030204" pitchFamily="34" charset="0"/>
                <a:cs typeface="Times New Roman" panose="02020603050405020304" pitchFamily="18" charset="0"/>
              </a:rPr>
              <a:t>6</a:t>
            </a:r>
            <a:r>
              <a:rPr lang="en-GB" sz="2800">
                <a:ln w="10541" cap="flat" cmpd="sng" algn="ctr">
                  <a:solidFill>
                    <a:srgbClr val="7D7D7D"/>
                  </a:solidFill>
                  <a:prstDash val="solid"/>
                  <a:round/>
                </a:ln>
                <a:solidFill>
                  <a:srgbClr val="1F497D"/>
                </a:solidFill>
                <a:effectLst/>
                <a:latin typeface="Twinkl Cursive Unlooped" panose="02000000000000000000" pitchFamily="2" charset="0"/>
                <a:ea typeface="Calibri" panose="020F0502020204030204" pitchFamily="34" charset="0"/>
                <a:cs typeface="Times New Roman" panose="02020603050405020304" pitchFamily="18" charset="0"/>
              </a:rPr>
              <a:t> Homework Grid</a:t>
            </a:r>
            <a:r>
              <a:rPr lang="en-GB" sz="2800">
                <a:ln w="10541" cap="flat" cmpd="sng" algn="ctr">
                  <a:solidFill>
                    <a:srgbClr val="7D7D7D"/>
                  </a:solidFill>
                  <a:prstDash val="solid"/>
                  <a:round/>
                </a:ln>
                <a:solidFill>
                  <a:srgbClr val="1F497D"/>
                </a:solidFill>
                <a:latin typeface="Twinkl Cursive Unlooped" panose="02000000000000000000" pitchFamily="2" charset="0"/>
                <a:ea typeface="Calibri" panose="020F0502020204030204" pitchFamily="34" charset="0"/>
                <a:cs typeface="Times New Roman" panose="02020603050405020304" pitchFamily="18" charset="0"/>
              </a:rPr>
              <a:t> </a:t>
            </a:r>
          </a:p>
          <a:p>
            <a:pPr algn="ctr">
              <a:lnSpc>
                <a:spcPct val="115000"/>
              </a:lnSpc>
            </a:pPr>
            <a:r>
              <a:rPr lang="en-GB" sz="2800">
                <a:ln w="10541" cap="flat" cmpd="sng" algn="ctr">
                  <a:solidFill>
                    <a:srgbClr val="7D7D7D"/>
                  </a:solidFill>
                  <a:prstDash val="solid"/>
                  <a:round/>
                </a:ln>
                <a:solidFill>
                  <a:srgbClr val="1F497D"/>
                </a:solidFill>
                <a:latin typeface="Twinkl Cursive Unlooped" panose="02000000000000000000" pitchFamily="2" charset="0"/>
                <a:ea typeface="Calibri" panose="020F0502020204030204" pitchFamily="34" charset="0"/>
                <a:cs typeface="Times New Roman" panose="02020603050405020304" pitchFamily="18" charset="0"/>
              </a:rPr>
              <a:t>Spring Term</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tangle 12">
            <a:extLst>
              <a:ext uri="{FF2B5EF4-FFF2-40B4-BE49-F238E27FC236}">
                <a16:creationId xmlns:a16="http://schemas.microsoft.com/office/drawing/2014/main" id="{B305DD29-B044-4F6D-AD54-38FB729D0928}"/>
              </a:ext>
            </a:extLst>
          </p:cNvPr>
          <p:cNvSpPr>
            <a:spLocks noChangeArrowheads="1"/>
          </p:cNvSpPr>
          <p:nvPr/>
        </p:nvSpPr>
        <p:spPr bwMode="auto">
          <a:xfrm>
            <a:off x="2844734" y="1485898"/>
            <a:ext cx="2222419" cy="1728999"/>
          </a:xfrm>
          <a:prstGeom prst="rect">
            <a:avLst/>
          </a:prstGeom>
          <a:solidFill>
            <a:srgbClr val="FFFFFF"/>
          </a:solidFill>
          <a:ln w="12700" cmpd="thickThin">
            <a:solidFill>
              <a:schemeClr val="accent2">
                <a:lumMod val="75000"/>
              </a:schemeClr>
            </a:solidFill>
            <a:miter lim="800000"/>
            <a:headEnd/>
            <a:tailEnd/>
          </a:ln>
        </p:spPr>
        <p:txBody>
          <a:bodyPr rot="0" vert="horz" wrap="square" lIns="91440" tIns="45720" rIns="91440" bIns="45720" anchor="t" anchorCtr="0" upright="1">
            <a:noAutofit/>
          </a:bodyPr>
          <a:lstStyle/>
          <a:p>
            <a:pPr>
              <a:lnSpc>
                <a:spcPct val="115000"/>
              </a:lnSpc>
              <a:spcAft>
                <a:spcPts val="1000"/>
              </a:spcAft>
            </a:pPr>
            <a:r>
              <a:rPr lang="en-GB" sz="1100" u="sng">
                <a:solidFill>
                  <a:schemeClr val="accent2">
                    <a:lumMod val="75000"/>
                  </a:schemeClr>
                </a:solidFill>
                <a:effectLst/>
                <a:latin typeface="Twinkl Cursive Looped" panose="02000000000000000000" pitchFamily="2" charset="0"/>
                <a:ea typeface="Calibri" panose="020F0502020204030204" pitchFamily="34" charset="0"/>
                <a:cs typeface="Times New Roman" panose="02020603050405020304" pitchFamily="18" charset="0"/>
              </a:rPr>
              <a:t>I like being researching:</a:t>
            </a:r>
            <a:endParaRPr lang="en-GB" sz="1100">
              <a:solidFill>
                <a:schemeClr val="accent2">
                  <a:lumMod val="75000"/>
                </a:schemeClr>
              </a:solidFill>
              <a:effectLst/>
              <a:latin typeface="Twinkl Cursive Looped" panose="02000000000000000000" pitchFamily="2" charset="0"/>
              <a:ea typeface="Calibri" panose="020F0502020204030204" pitchFamily="34" charset="0"/>
              <a:cs typeface="Times New Roman" panose="02020603050405020304" pitchFamily="18" charset="0"/>
            </a:endParaRPr>
          </a:p>
          <a:p>
            <a:pPr marL="285750" indent="-285750">
              <a:lnSpc>
                <a:spcPct val="115000"/>
              </a:lnSpc>
              <a:spcAft>
                <a:spcPts val="1000"/>
              </a:spcAft>
              <a:buFont typeface="Arial" panose="020B0604020202020204" pitchFamily="34" charset="0"/>
              <a:buChar char="•"/>
            </a:pPr>
            <a:r>
              <a:rPr lang="en-GB" sz="1100">
                <a:solidFill>
                  <a:schemeClr val="accent2">
                    <a:lumMod val="75000"/>
                  </a:schemeClr>
                </a:solidFill>
                <a:effectLst/>
                <a:latin typeface="Twinkl Cursive Looped" panose="02000000000000000000" pitchFamily="2" charset="0"/>
                <a:ea typeface="Calibri" panose="020F0502020204030204" pitchFamily="34" charset="0"/>
                <a:cs typeface="Times New Roman" panose="02020603050405020304" pitchFamily="18" charset="0"/>
              </a:rPr>
              <a:t>Talk to friends or family about their wartime or post-war memories or experiences. Write down or record their responses. We would love to hear their memories!</a:t>
            </a:r>
          </a:p>
          <a:p>
            <a:pPr marL="171450" indent="-171450">
              <a:buFont typeface="Arial" panose="020B0604020202020204" pitchFamily="34" charset="0"/>
              <a:buChar char="•"/>
            </a:pPr>
            <a:endParaRPr lang="en-GB" sz="1100">
              <a:solidFill>
                <a:schemeClr val="accent2">
                  <a:lumMod val="75000"/>
                </a:schemeClr>
              </a:solidFill>
              <a:effectLst/>
              <a:latin typeface="Twinkl Cursive Looped" panose="02000000000000000000" pitchFamily="2" charset="0"/>
              <a:ea typeface="Calibri" panose="020F0502020204030204" pitchFamily="34" charset="0"/>
              <a:cs typeface="Times New Roman" panose="02020603050405020304" pitchFamily="18" charset="0"/>
            </a:endParaRPr>
          </a:p>
        </p:txBody>
      </p:sp>
      <p:sp>
        <p:nvSpPr>
          <p:cNvPr id="14" name="Rectangle 13">
            <a:extLst>
              <a:ext uri="{FF2B5EF4-FFF2-40B4-BE49-F238E27FC236}">
                <a16:creationId xmlns:a16="http://schemas.microsoft.com/office/drawing/2014/main" id="{C2E4EDB8-51F4-4B61-97DB-D283B890F48F}"/>
              </a:ext>
            </a:extLst>
          </p:cNvPr>
          <p:cNvSpPr>
            <a:spLocks noChangeArrowheads="1"/>
          </p:cNvSpPr>
          <p:nvPr/>
        </p:nvSpPr>
        <p:spPr bwMode="auto">
          <a:xfrm>
            <a:off x="224562" y="4089180"/>
            <a:ext cx="5637758" cy="2403060"/>
          </a:xfrm>
          <a:prstGeom prst="rect">
            <a:avLst/>
          </a:prstGeom>
          <a:solidFill>
            <a:srgbClr val="FFFFFF"/>
          </a:solidFill>
          <a:ln w="12700" cmpd="thickThin">
            <a:solidFill>
              <a:schemeClr val="tx1"/>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en-GB" sz="1200" b="1" u="sng">
                <a:latin typeface="Twinkl Cursive Looped" panose="02000000000000000000" pitchFamily="2" charset="0"/>
                <a:ea typeface="Calibri" panose="020F0502020204030204" pitchFamily="34" charset="0"/>
                <a:cs typeface="Times New Roman" panose="02020603050405020304" pitchFamily="18" charset="0"/>
              </a:rPr>
              <a:t>SATs preparation homework</a:t>
            </a:r>
          </a:p>
          <a:p>
            <a:pPr algn="ctr">
              <a:lnSpc>
                <a:spcPct val="115000"/>
              </a:lnSpc>
              <a:spcAft>
                <a:spcPts val="1000"/>
              </a:spcAft>
            </a:pPr>
            <a:r>
              <a:rPr lang="en-GB" sz="1200">
                <a:latin typeface="Twinkl Cursive Looped" panose="02000000000000000000" pitchFamily="2" charset="0"/>
                <a:ea typeface="Calibri" panose="020F0502020204030204" pitchFamily="34" charset="0"/>
                <a:cs typeface="Times New Roman" panose="02020603050405020304" pitchFamily="18" charset="0"/>
              </a:rPr>
              <a:t>As explained during the SATs meeting, every child will receive a pat SATs paper to complete at home each week (please see table of dates and papers). These will be given out on a Friday and need to be brought into school on the following Thursday so we can mark them together. Please ask if you have any questions about this homework.</a:t>
            </a:r>
          </a:p>
          <a:p>
            <a:pPr algn="ctr">
              <a:lnSpc>
                <a:spcPct val="115000"/>
              </a:lnSpc>
              <a:spcAft>
                <a:spcPts val="1000"/>
              </a:spcAft>
            </a:pPr>
            <a:endParaRPr lang="en-GB" sz="1200">
              <a:latin typeface="Twinkl Cursive Looped" panose="02000000000000000000" pitchFamily="2" charset="0"/>
              <a:ea typeface="Calibri" panose="020F0502020204030204" pitchFamily="34" charset="0"/>
              <a:cs typeface="Times New Roman" panose="02020603050405020304" pitchFamily="18" charset="0"/>
            </a:endParaRPr>
          </a:p>
          <a:p>
            <a:pPr algn="ctr">
              <a:lnSpc>
                <a:spcPct val="115000"/>
              </a:lnSpc>
            </a:pPr>
            <a:r>
              <a:rPr lang="en-GB" sz="1200">
                <a:latin typeface="Twinkl Cursive Looped" panose="02000000000000000000" pitchFamily="2" charset="0"/>
                <a:ea typeface="Calibri" panose="020F0502020204030204" pitchFamily="34" charset="0"/>
                <a:cs typeface="Times New Roman" panose="02020603050405020304" pitchFamily="18" charset="0"/>
              </a:rPr>
              <a:t>We will continue with our weekly spelling tests on a Friday – please practise these using the </a:t>
            </a:r>
            <a:r>
              <a:rPr lang="en-GB" sz="1200" b="1">
                <a:latin typeface="Twinkl Cursive Looped" panose="02000000000000000000" pitchFamily="2" charset="0"/>
                <a:ea typeface="Calibri" panose="020F0502020204030204" pitchFamily="34" charset="0"/>
                <a:cs typeface="Times New Roman" panose="02020603050405020304" pitchFamily="18" charset="0"/>
              </a:rPr>
              <a:t>assignments set on </a:t>
            </a:r>
            <a:r>
              <a:rPr lang="en-GB" sz="1200" b="1" err="1">
                <a:latin typeface="Twinkl Cursive Looped" panose="02000000000000000000" pitchFamily="2" charset="0"/>
                <a:ea typeface="Calibri" panose="020F0502020204030204" pitchFamily="34" charset="0"/>
                <a:cs typeface="Times New Roman" panose="02020603050405020304" pitchFamily="18" charset="0"/>
              </a:rPr>
              <a:t>EdShed</a:t>
            </a:r>
            <a:r>
              <a:rPr lang="en-GB" sz="1200">
                <a:latin typeface="Twinkl Cursive Looped" panose="02000000000000000000" pitchFamily="2" charset="0"/>
                <a:ea typeface="Calibri" panose="020F0502020204030204" pitchFamily="34" charset="0"/>
                <a:cs typeface="Times New Roman" panose="02020603050405020304" pitchFamily="18" charset="0"/>
              </a:rPr>
              <a:t>.</a:t>
            </a:r>
          </a:p>
          <a:p>
            <a:pPr algn="ctr">
              <a:lnSpc>
                <a:spcPct val="115000"/>
              </a:lnSpc>
            </a:pPr>
            <a:r>
              <a:rPr lang="en-GB" sz="1200">
                <a:latin typeface="Twinkl Cursive Looped" panose="02000000000000000000" pitchFamily="2" charset="0"/>
                <a:ea typeface="Calibri" panose="020F0502020204030204" pitchFamily="34" charset="0"/>
                <a:cs typeface="Times New Roman" panose="02020603050405020304" pitchFamily="18" charset="0"/>
              </a:rPr>
              <a:t>Don’t forget to also read your book and log </a:t>
            </a:r>
            <a:r>
              <a:rPr lang="en-GB" sz="1200" b="1">
                <a:latin typeface="Twinkl Cursive Looped" panose="02000000000000000000" pitchFamily="2" charset="0"/>
                <a:ea typeface="Calibri" panose="020F0502020204030204" pitchFamily="34" charset="0"/>
                <a:cs typeface="Times New Roman" panose="02020603050405020304" pitchFamily="18" charset="0"/>
              </a:rPr>
              <a:t>your reading on Boom Reader. </a:t>
            </a:r>
            <a:r>
              <a:rPr lang="en-GB" sz="110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9" name="Text Box 2">
            <a:extLst>
              <a:ext uri="{FF2B5EF4-FFF2-40B4-BE49-F238E27FC236}">
                <a16:creationId xmlns:a16="http://schemas.microsoft.com/office/drawing/2014/main" id="{C60307F2-4944-4937-9904-34581125F539}"/>
              </a:ext>
            </a:extLst>
          </p:cNvPr>
          <p:cNvSpPr txBox="1">
            <a:spLocks noChangeArrowheads="1"/>
          </p:cNvSpPr>
          <p:nvPr/>
        </p:nvSpPr>
        <p:spPr bwMode="auto">
          <a:xfrm>
            <a:off x="224562" y="1485898"/>
            <a:ext cx="2490929" cy="1728999"/>
          </a:xfrm>
          <a:prstGeom prst="rect">
            <a:avLst/>
          </a:prstGeom>
          <a:solidFill>
            <a:srgbClr val="FFFFFF"/>
          </a:solidFill>
          <a:ln w="9525">
            <a:solidFill>
              <a:srgbClr val="00B050"/>
            </a:solidFill>
            <a:miter lim="800000"/>
            <a:headEnd/>
            <a:tailEnd/>
          </a:ln>
        </p:spPr>
        <p:txBody>
          <a:bodyPr rot="0" vert="horz" wrap="square" lIns="91440" tIns="45720" rIns="91440" bIns="45720" anchor="t" anchorCtr="0">
            <a:noAutofit/>
          </a:bodyPr>
          <a:lstStyle/>
          <a:p>
            <a:pPr>
              <a:lnSpc>
                <a:spcPct val="115000"/>
              </a:lnSpc>
              <a:spcAft>
                <a:spcPts val="1000"/>
              </a:spcAft>
            </a:pPr>
            <a:r>
              <a:rPr lang="en-GB" sz="1100" u="sng">
                <a:solidFill>
                  <a:srgbClr val="00B050"/>
                </a:solidFill>
                <a:effectLst/>
                <a:latin typeface="Twinkl Cursive Looped" panose="02000000000000000000" pitchFamily="2" charset="0"/>
                <a:ea typeface="Calibri" panose="020F0502020204030204" pitchFamily="34" charset="0"/>
                <a:cs typeface="Times New Roman" panose="02020603050405020304" pitchFamily="18" charset="0"/>
              </a:rPr>
              <a:t>I like being  reading, writing and being creative with words:</a:t>
            </a:r>
            <a:endParaRPr lang="en-GB" sz="1100">
              <a:effectLst/>
              <a:latin typeface="Twinkl Cursive Looped" panose="02000000000000000000" pitchFamily="2" charset="0"/>
              <a:ea typeface="Calibri" panose="020F0502020204030204" pitchFamily="34" charset="0"/>
              <a:cs typeface="Times New Roman" panose="02020603050405020304" pitchFamily="18" charset="0"/>
            </a:endParaRPr>
          </a:p>
          <a:p>
            <a:pPr marL="171450" indent="-171450">
              <a:lnSpc>
                <a:spcPct val="115000"/>
              </a:lnSpc>
              <a:spcAft>
                <a:spcPts val="1000"/>
              </a:spcAft>
              <a:buFont typeface="Arial" panose="020B0604020202020204" pitchFamily="34" charset="0"/>
              <a:buChar char="•"/>
            </a:pPr>
            <a:r>
              <a:rPr lang="en-GB" sz="1100">
                <a:solidFill>
                  <a:srgbClr val="00B050"/>
                </a:solidFill>
                <a:effectLst/>
                <a:latin typeface="Twinkl Cursive Looped" panose="02000000000000000000" pitchFamily="2" charset="0"/>
                <a:ea typeface="Calibri" panose="020F0502020204030204" pitchFamily="34" charset="0"/>
                <a:cs typeface="Times New Roman" panose="02020603050405020304" pitchFamily="18" charset="0"/>
              </a:rPr>
              <a:t>Keep a diary and record things that are happening in your life-</a:t>
            </a:r>
            <a:r>
              <a:rPr lang="en-GB" sz="1100">
                <a:solidFill>
                  <a:srgbClr val="00B050"/>
                </a:solidFill>
                <a:latin typeface="Twinkl Cursive Looped" panose="02000000000000000000" pitchFamily="2" charset="0"/>
                <a:ea typeface="Calibri" panose="020F0502020204030204" pitchFamily="34" charset="0"/>
                <a:cs typeface="Times New Roman" panose="02020603050405020304" pitchFamily="18" charset="0"/>
              </a:rPr>
              <a:t> just like Anne Frank did whilst her and her family were hiding in the Annex. Compare your daily life to hers. </a:t>
            </a:r>
          </a:p>
        </p:txBody>
      </p:sp>
      <p:sp>
        <p:nvSpPr>
          <p:cNvPr id="6" name="Text Box 13">
            <a:extLst>
              <a:ext uri="{FF2B5EF4-FFF2-40B4-BE49-F238E27FC236}">
                <a16:creationId xmlns:a16="http://schemas.microsoft.com/office/drawing/2014/main" id="{722D3D25-1822-02AA-C85D-BB4E11EA9727}"/>
              </a:ext>
            </a:extLst>
          </p:cNvPr>
          <p:cNvSpPr txBox="1"/>
          <p:nvPr/>
        </p:nvSpPr>
        <p:spPr>
          <a:xfrm>
            <a:off x="2439889" y="1064786"/>
            <a:ext cx="6578943" cy="265719"/>
          </a:xfrm>
          <a:prstGeom prst="rect">
            <a:avLst/>
          </a:prstGeom>
          <a:solidFill>
            <a:sysClr val="window" lastClr="FFFFFF"/>
          </a:solidFill>
          <a:ln w="6350">
            <a:solidFill>
              <a:schemeClr val="bg1"/>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GB" sz="1400">
                <a:latin typeface="Twinkl Cursive Looped" panose="02000000000000000000" pitchFamily="2" charset="0"/>
                <a:ea typeface="Calibri" panose="020F0502020204030204" pitchFamily="34" charset="0"/>
                <a:cs typeface="Times New Roman" panose="02020603050405020304" pitchFamily="18" charset="0"/>
              </a:rPr>
              <a:t>This term, we are going to be learning all about World War 2. </a:t>
            </a:r>
          </a:p>
        </p:txBody>
      </p:sp>
      <p:pic>
        <p:nvPicPr>
          <p:cNvPr id="1026" name="Picture 2">
            <a:extLst>
              <a:ext uri="{FF2B5EF4-FFF2-40B4-BE49-F238E27FC236}">
                <a16:creationId xmlns:a16="http://schemas.microsoft.com/office/drawing/2014/main" id="{CD1E2277-74AF-E592-38FF-10D45524FF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562" y="74612"/>
            <a:ext cx="1870649" cy="1323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B7ED8650-A42A-F7FC-7E1F-B3CE011C14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13602" y="74612"/>
            <a:ext cx="2409825" cy="132397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5D794B2-6E0A-F076-BEA5-8D811E5798DE}"/>
              </a:ext>
            </a:extLst>
          </p:cNvPr>
          <p:cNvSpPr txBox="1"/>
          <p:nvPr/>
        </p:nvSpPr>
        <p:spPr>
          <a:xfrm>
            <a:off x="8890000" y="1485898"/>
            <a:ext cx="2833427" cy="1615827"/>
          </a:xfrm>
          <a:prstGeom prst="rect">
            <a:avLst/>
          </a:prstGeom>
          <a:noFill/>
          <a:ln>
            <a:solidFill>
              <a:srgbClr val="7030A0"/>
            </a:solidFill>
          </a:ln>
        </p:spPr>
        <p:txBody>
          <a:bodyPr wrap="square" rtlCol="0">
            <a:spAutoFit/>
          </a:bodyPr>
          <a:lstStyle/>
          <a:p>
            <a:r>
              <a:rPr lang="en-GB" sz="1100" u="sng">
                <a:solidFill>
                  <a:srgbClr val="CC00FF"/>
                </a:solidFill>
                <a:latin typeface="Twinkl Cursive Looped" panose="02000000000000000000" pitchFamily="2" charset="0"/>
              </a:rPr>
              <a:t>I like to draw and be creative</a:t>
            </a:r>
          </a:p>
          <a:p>
            <a:endParaRPr lang="en-GB" sz="1100" u="sng">
              <a:solidFill>
                <a:srgbClr val="CC00FF"/>
              </a:solidFill>
              <a:latin typeface="Twinkl Cursive Looped" panose="02000000000000000000" pitchFamily="2" charset="0"/>
            </a:endParaRPr>
          </a:p>
          <a:p>
            <a:pPr marL="285750" indent="-285750">
              <a:buFont typeface="Arial" panose="020B0604020202020204" pitchFamily="34" charset="0"/>
              <a:buChar char="•"/>
            </a:pPr>
            <a:r>
              <a:rPr lang="en-GB" sz="1100">
                <a:solidFill>
                  <a:srgbClr val="CC00FF"/>
                </a:solidFill>
                <a:latin typeface="Twinkl Cursive Looped" panose="02000000000000000000" pitchFamily="2" charset="0"/>
              </a:rPr>
              <a:t>Research the airplanes which flew and fought during WW2. Can you sketch and label one of these planes?</a:t>
            </a:r>
          </a:p>
          <a:p>
            <a:pPr marL="285750" indent="-285750">
              <a:buFont typeface="Arial" panose="020B0604020202020204" pitchFamily="34" charset="0"/>
              <a:buChar char="•"/>
            </a:pPr>
            <a:endParaRPr lang="en-GB" sz="1100">
              <a:solidFill>
                <a:srgbClr val="CC00FF"/>
              </a:solidFill>
              <a:latin typeface="Twinkl Cursive Looped" panose="02000000000000000000" pitchFamily="2" charset="0"/>
            </a:endParaRPr>
          </a:p>
          <a:p>
            <a:pPr marL="285750" indent="-285750">
              <a:buFont typeface="Arial" panose="020B0604020202020204" pitchFamily="34" charset="0"/>
              <a:buChar char="•"/>
            </a:pPr>
            <a:r>
              <a:rPr lang="en-GB" sz="1100">
                <a:solidFill>
                  <a:srgbClr val="CC00FF"/>
                </a:solidFill>
                <a:latin typeface="Twinkl Cursive Looped" panose="02000000000000000000" pitchFamily="2" charset="0"/>
              </a:rPr>
              <a:t>An important message during the war was ‘Make do and Mend! Can you use something old to create something new?</a:t>
            </a:r>
          </a:p>
        </p:txBody>
      </p:sp>
      <p:pic>
        <p:nvPicPr>
          <p:cNvPr id="3" name="Picture 2">
            <a:extLst>
              <a:ext uri="{FF2B5EF4-FFF2-40B4-BE49-F238E27FC236}">
                <a16:creationId xmlns:a16="http://schemas.microsoft.com/office/drawing/2014/main" id="{1596D2A1-1F73-6B67-DD29-1F84C17C7A8E}"/>
              </a:ext>
            </a:extLst>
          </p:cNvPr>
          <p:cNvPicPr>
            <a:picLocks noChangeAspect="1"/>
          </p:cNvPicPr>
          <p:nvPr/>
        </p:nvPicPr>
        <p:blipFill>
          <a:blip r:embed="rId4"/>
          <a:stretch>
            <a:fillRect/>
          </a:stretch>
        </p:blipFill>
        <p:spPr>
          <a:xfrm>
            <a:off x="5991076" y="4523639"/>
            <a:ext cx="5797848" cy="1968601"/>
          </a:xfrm>
          <a:prstGeom prst="rect">
            <a:avLst/>
          </a:prstGeom>
        </p:spPr>
      </p:pic>
      <p:sp>
        <p:nvSpPr>
          <p:cNvPr id="8" name="Rectangle 7">
            <a:extLst>
              <a:ext uri="{FF2B5EF4-FFF2-40B4-BE49-F238E27FC236}">
                <a16:creationId xmlns:a16="http://schemas.microsoft.com/office/drawing/2014/main" id="{AF9A1B0C-0605-C5AE-2A63-6B12BD8F8D3F}"/>
              </a:ext>
            </a:extLst>
          </p:cNvPr>
          <p:cNvSpPr>
            <a:spLocks noChangeArrowheads="1"/>
          </p:cNvSpPr>
          <p:nvPr/>
        </p:nvSpPr>
        <p:spPr bwMode="auto">
          <a:xfrm>
            <a:off x="6008280" y="4104817"/>
            <a:ext cx="5732351" cy="350740"/>
          </a:xfrm>
          <a:prstGeom prst="rect">
            <a:avLst/>
          </a:prstGeom>
          <a:solidFill>
            <a:srgbClr val="FFFFFF"/>
          </a:solidFill>
          <a:ln w="12700" cmpd="thickThin">
            <a:solidFill>
              <a:schemeClr val="tx1"/>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en-GB" sz="1200" b="1" u="sng">
                <a:latin typeface="Twinkl Cursive Looped" panose="02000000000000000000" pitchFamily="2" charset="0"/>
                <a:ea typeface="Calibri" panose="020F0502020204030204" pitchFamily="34" charset="0"/>
                <a:cs typeface="Times New Roman" panose="02020603050405020304" pitchFamily="18" charset="0"/>
              </a:rPr>
              <a:t>Overview of SATs Homework for Spring 1</a:t>
            </a:r>
          </a:p>
        </p:txBody>
      </p:sp>
    </p:spTree>
    <p:extLst>
      <p:ext uri="{BB962C8B-B14F-4D97-AF65-F5344CB8AC3E}">
        <p14:creationId xmlns:p14="http://schemas.microsoft.com/office/powerpoint/2010/main" val="3804240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6AD4DD7AE9CC4097DA4D9C16AA629C" ma:contentTypeVersion="14" ma:contentTypeDescription="Create a new document." ma:contentTypeScope="" ma:versionID="85614bf605b541c3676fea61440fc554">
  <xsd:schema xmlns:xsd="http://www.w3.org/2001/XMLSchema" xmlns:xs="http://www.w3.org/2001/XMLSchema" xmlns:p="http://schemas.microsoft.com/office/2006/metadata/properties" xmlns:ns2="f6e48186-00c4-47b0-b380-c1e84ff98dbd" xmlns:ns3="60eb9fc4-f806-4f1c-aac7-f02f5dff879b" targetNamespace="http://schemas.microsoft.com/office/2006/metadata/properties" ma:root="true" ma:fieldsID="ea40007c084bbd34acf04561f95a56bf" ns2:_="" ns3:_="">
    <xsd:import namespace="f6e48186-00c4-47b0-b380-c1e84ff98dbd"/>
    <xsd:import namespace="60eb9fc4-f806-4f1c-aac7-f02f5dff879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e48186-00c4-47b0-b380-c1e84ff98d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b5b2b91-338b-475a-80c1-407c5dd04749"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0eb9fc4-f806-4f1c-aac7-f02f5dff879b"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e17aa727-397f-4d97-a756-46e38d9508ae}" ma:internalName="TaxCatchAll" ma:showField="CatchAllData" ma:web="60eb9fc4-f806-4f1c-aac7-f02f5dff87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0eb9fc4-f806-4f1c-aac7-f02f5dff879b" xsi:nil="true"/>
    <lcf76f155ced4ddcb4097134ff3c332f xmlns="f6e48186-00c4-47b0-b380-c1e84ff98dbd">
      <Terms xmlns="http://schemas.microsoft.com/office/infopath/2007/PartnerControls"/>
    </lcf76f155ced4ddcb4097134ff3c332f>
    <MediaLengthInSeconds xmlns="f6e48186-00c4-47b0-b380-c1e84ff98dbd" xsi:nil="true"/>
  </documentManagement>
</p:properties>
</file>

<file path=customXml/itemProps1.xml><?xml version="1.0" encoding="utf-8"?>
<ds:datastoreItem xmlns:ds="http://schemas.openxmlformats.org/officeDocument/2006/customXml" ds:itemID="{0E41FE22-AA6B-474E-AF0D-768B8C3AF4EE}">
  <ds:schemaRefs>
    <ds:schemaRef ds:uri="60eb9fc4-f806-4f1c-aac7-f02f5dff879b"/>
    <ds:schemaRef ds:uri="f6e48186-00c4-47b0-b380-c1e84ff98db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B305FB2-DB3B-4B27-A2DA-FD0E9CD403EA}">
  <ds:schemaRefs>
    <ds:schemaRef ds:uri="http://schemas.microsoft.com/sharepoint/v3/contenttype/forms"/>
  </ds:schemaRefs>
</ds:datastoreItem>
</file>

<file path=customXml/itemProps3.xml><?xml version="1.0" encoding="utf-8"?>
<ds:datastoreItem xmlns:ds="http://schemas.openxmlformats.org/officeDocument/2006/customXml" ds:itemID="{5643F117-D34F-4300-B883-F68862AFCBCC}">
  <ds:schemaRefs>
    <ds:schemaRef ds:uri="60eb9fc4-f806-4f1c-aac7-f02f5dff879b"/>
    <ds:schemaRef ds:uri="f6e48186-00c4-47b0-b380-c1e84ff98db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Slides>
  <Notes>0</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Booth</dc:creator>
  <cp:revision>1</cp:revision>
  <cp:lastPrinted>2025-12-17T13:44:50Z</cp:lastPrinted>
  <dcterms:created xsi:type="dcterms:W3CDTF">2022-12-30T10:28:06Z</dcterms:created>
  <dcterms:modified xsi:type="dcterms:W3CDTF">2025-12-17T13:45:21Z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0x010100036AD4DD7AE9CC4097DA4D9C16AA629C</vt:lpwstr>
  </property>
  <property fmtid="{D5CDD505-2E9C-101B-9397-08002B2CF9AE}" pid="3" name="Order">
    <vt:r8>657400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MediaServiceImageTags">
    <vt:lpwstr/>
  </property>
</Properties>
</file>